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59" r:id="rId2"/>
    <p:sldId id="260" r:id="rId3"/>
    <p:sldId id="262" r:id="rId4"/>
    <p:sldId id="296" r:id="rId5"/>
    <p:sldId id="297" r:id="rId6"/>
    <p:sldId id="311" r:id="rId7"/>
    <p:sldId id="298" r:id="rId8"/>
    <p:sldId id="269" r:id="rId9"/>
    <p:sldId id="271" r:id="rId10"/>
    <p:sldId id="274" r:id="rId11"/>
    <p:sldId id="277" r:id="rId12"/>
    <p:sldId id="306" r:id="rId13"/>
    <p:sldId id="309" r:id="rId14"/>
    <p:sldId id="286" r:id="rId15"/>
    <p:sldId id="310" r:id="rId16"/>
    <p:sldId id="300" r:id="rId17"/>
    <p:sldId id="301" r:id="rId18"/>
    <p:sldId id="30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>
      <p:cViewPr>
        <p:scale>
          <a:sx n="40" d="100"/>
          <a:sy n="40" d="100"/>
        </p:scale>
        <p:origin x="-1517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C3F0A-CDB4-49AB-B91E-F7AD029CD978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8AE5A-0919-42CB-A40C-F2511840A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CDCE11-A190-40F8-BEC9-0966D8A6F9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8AE5A-0919-42CB-A40C-F2511840ABE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8AE5A-0919-42CB-A40C-F2511840ABE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885C6A-E855-4BB2-96AF-AAEC6781DDE4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FA9E7A-F306-4B50-A60E-39BA3EEE0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PowerPoint_Slide2.sldx"/><Relationship Id="rId4" Type="http://schemas.openxmlformats.org/officeDocument/2006/relationships/package" Target="../embeddings/Microsoft_Office_Word_Document1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PowerPoint_Presentation5.pptx"/><Relationship Id="rId4" Type="http://schemas.openxmlformats.org/officeDocument/2006/relationships/package" Target="../embeddings/Microsoft_Office_PowerPoint_Slide4.sld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PowerPoint_Presentation8.pptx"/><Relationship Id="rId4" Type="http://schemas.openxmlformats.org/officeDocument/2006/relationships/package" Target="../embeddings/Microsoft_Office_PowerPoint_Slide7.sld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Slide14.sldx"/><Relationship Id="rId3" Type="http://schemas.openxmlformats.org/officeDocument/2006/relationships/package" Target="../embeddings/Microsoft_Office_Word_Document9.docx"/><Relationship Id="rId7" Type="http://schemas.openxmlformats.org/officeDocument/2006/relationships/package" Target="../embeddings/Microsoft_Office_PowerPoint_Slide13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PowerPoint_Slide12.sldx"/><Relationship Id="rId5" Type="http://schemas.openxmlformats.org/officeDocument/2006/relationships/package" Target="../embeddings/Microsoft_Office_PowerPoint_Slide11.sldx"/><Relationship Id="rId4" Type="http://schemas.openxmlformats.org/officeDocument/2006/relationships/package" Target="../embeddings/Microsoft_Office_PowerPoint_Slide10.sldx"/><Relationship Id="rId9" Type="http://schemas.openxmlformats.org/officeDocument/2006/relationships/package" Target="../embeddings/Microsoft_Office_PowerPoint_Slide15.sld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6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Microsoft_Office_Word_Document17.doc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87045"/>
            <a:ext cx="7772400" cy="769441"/>
          </a:xfrm>
          <a:effectLst>
            <a:glow rad="228600">
              <a:schemeClr val="bg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ПРЕЗ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sr-Cyrl-CS" sz="4400" dirty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НТАЦИЈА</a:t>
            </a:r>
            <a:endParaRPr lang="en-US" sz="4400" dirty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667000"/>
            <a:ext cx="8686800" cy="3429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>
            <a:normAutofit fontScale="400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9800" b="1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ПРЕДШКОЛСКА УСТАНОВА</a:t>
            </a:r>
            <a:endParaRPr lang="en-GB" sz="98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9800" b="1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“НАДА </a:t>
            </a:r>
            <a:r>
              <a:rPr lang="x-none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НАУМОВИЋ”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x-none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КРАГУЈЕВАЦ, САВЕ КОВАЧЕВИЋА 30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ТЕЛ: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034 335 074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x-none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Е-МАИЛ: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nada.naumovic@sbb.rs</a:t>
            </a:r>
            <a:endParaRPr lang="x-none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4294967295"/>
          </p:nvPr>
        </p:nvSpPr>
        <p:spPr>
          <a:xfrm>
            <a:off x="381000" y="457200"/>
            <a:ext cx="8763000" cy="6096000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endParaRPr lang="sr-Cyrl-R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</a:t>
            </a:r>
            <a:r>
              <a:rPr lang="sr-Cyrl-RS" sz="4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sr-Cyrl-RS" sz="4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Замишљено путовање у циркус</a:t>
            </a:r>
            <a:endParaRPr lang="en-US" sz="4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sr-Cyrl-RS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Аутор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реализатор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презентације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eaLnBrk="1" hangingPunct="1">
              <a:buNone/>
            </a:pP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Емина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Живојиновић</a:t>
            </a:r>
            <a:endParaRPr lang="sr-Cyrl-RS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en-US" sz="10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Начин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излагања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marL="0" indent="0" eaLnBrk="1" hangingPunct="1">
              <a:buNone/>
            </a:pP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Усмено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уз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објашњавање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виде</a:t>
            </a:r>
            <a:r>
              <a:rPr lang="sr-Cyrl-RS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материјала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Циљеви</a:t>
            </a:r>
            <a:endParaRPr lang="en-US" sz="32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686800" cy="5181600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Упознавање деце са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животом једног циркуса</a:t>
            </a:r>
          </a:p>
          <a:p>
            <a:pPr eaLnBrk="1" hangingPunct="1"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Тимски рад деце на задацима</a:t>
            </a:r>
          </a:p>
          <a:p>
            <a:pPr eaLnBrk="1" hangingPunct="1">
              <a:buFont typeface="Arial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Јачање комуникацијских вештина (вербална и невербална комуникација)</a:t>
            </a:r>
          </a:p>
          <a:p>
            <a:pPr eaLnBrk="1" hangingPunct="1">
              <a:buFont typeface="Arial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спретности, окретности и координације у простору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99294" cy="685800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Задаци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382000" cy="556260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Испланираним корацима уводити децу у технику и упознати их са циркусом и особама које раде у њему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Упознати их са животињама у циркусу и бригом о њима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Подстицати децу да се ставе у улогу кловнова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Подстицати вербалну и невербалну комуникацију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Истражити изглед инструмената и звукове у циркусу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Усавршавати координацију путем физичке активности</a:t>
            </a: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Појам технике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239000" cy="4648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Замишљено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путовање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драмска</a:t>
            </a:r>
            <a:r>
              <a:rPr lang="sr-Cyrl-R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техника помоћу које васпитач води децу на различита места, а да не напусте собу.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Интерактивно и истраживачко путовање-употреба имагинације, приче, покрета, звука и комбинација различитих драмских техника: визуализација, вођена машта, пантомима, торбе и кутије звучне слике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799"/>
            <a:ext cx="7799294" cy="76200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ТРИ НАЧИНА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600200"/>
            <a:ext cx="7658100" cy="51816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Вербално описано путовање кроз </a:t>
            </a:r>
            <a:r>
              <a:rPr lang="sr-Cyrl-RS" sz="2400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визуализацију</a:t>
            </a:r>
            <a:r>
              <a:rPr lang="sr-Cyrl-R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васпитач описује пут а деца жмуре и визуализују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Активна верзија-васпитач</a:t>
            </a:r>
            <a:r>
              <a:rPr lang="sr-Cyrl-R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или дете води друго дете затворених очију на пут описујући окружење  језиком чула</a:t>
            </a:r>
          </a:p>
          <a:p>
            <a:pPr>
              <a:buFont typeface="Arial" pitchFamily="34" charset="0"/>
              <a:buChar char="•"/>
            </a:pPr>
            <a:r>
              <a:rPr lang="sr-Cyrl-RS" sz="2400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sr-Cyrl-RS" sz="2400" i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Замишљено путовање као потпуно развијен пројекат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Мотив за одабир теме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543800" cy="46482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Игре претварања као урођен начин и форма учења код деце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Нова средина као истраживачки подстицај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Позитивни резултати из раније праксе применом драмског метода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Унапређивање рада надоградњом нове драмске технике на постојеће искуство и праксу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Сусрет са новом литературом у области драмског стваралаштва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76200"/>
            <a:ext cx="7799294" cy="1183341"/>
          </a:xfrm>
        </p:spPr>
        <p:txBody>
          <a:bodyPr/>
          <a:lstStyle/>
          <a:p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2590799"/>
            <a:ext cx="7239000" cy="3581401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Упознавање  са техником </a:t>
            </a:r>
            <a:r>
              <a:rPr lang="sr-Cyrl-RS" sz="2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замишљено</a:t>
            </a:r>
            <a:r>
              <a:rPr lang="sr-Cyrl-RS" sz="2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путовање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испланираним корацима деца се уводе у осмишљене активности којима се остварују бројни циљеви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курикулума (програм васпитне групе)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12059"/>
            <a:ext cx="7799294" cy="954741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Фазе истраживања-прва фаза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371600"/>
            <a:ext cx="7658100" cy="51054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Мамац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(слика, прича, вођена машта или визуализација, интересантна особа, истраживачко питање, занимљив предмет)</a:t>
            </a:r>
          </a:p>
          <a:p>
            <a:pPr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Заједничко истраживање о месту путовања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(прикупљање информација из различитих извора)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Васпитач у улози акробате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Игра Животиње у циркусу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15200" y="2438400"/>
          <a:ext cx="1249740" cy="1082675"/>
        </p:xfrm>
        <a:graphic>
          <a:graphicData uri="http://schemas.openxmlformats.org/presentationml/2006/ole">
            <p:oleObj spid="_x0000_s1026" name="Document" showAsIcon="1" r:id="rId4" imgW="914400" imgH="792360" progId="Word.Document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315200" y="5486400"/>
          <a:ext cx="1161782" cy="1006475"/>
        </p:xfrm>
        <a:graphic>
          <a:graphicData uri="http://schemas.openxmlformats.org/presentationml/2006/ole">
            <p:oleObj spid="_x0000_s1028" name="Slide" showAsIcon="1" r:id="rId5" imgW="914400" imgH="792360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9294" cy="9144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Друга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905000"/>
            <a:ext cx="7429500" cy="4572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Припреме за пут</a:t>
            </a:r>
          </a:p>
          <a:p>
            <a:pPr>
              <a:buNone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Мапирање-заједничко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цртање мапе пута</a:t>
            </a:r>
          </a:p>
          <a:p>
            <a:pPr>
              <a:buFont typeface="Arial" pitchFamily="34" charset="0"/>
              <a:buChar char="•"/>
            </a:pPr>
            <a:endParaRPr lang="sr-Cyrl-RS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Паковање и облачење (</a:t>
            </a:r>
            <a:r>
              <a:rPr lang="sr-Cyrl-RS" sz="2400" b="1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торбе и кутије </a:t>
            </a: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sr-Cyrl-RS" sz="2400" b="1" i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пантомима)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705600" y="1880128"/>
          <a:ext cx="1524000" cy="1320272"/>
        </p:xfrm>
        <a:graphic>
          <a:graphicData uri="http://schemas.openxmlformats.org/presentationml/2006/ole">
            <p:oleObj spid="_x0000_s2050" name="Document" showAsIcon="1" r:id="rId3" imgW="914400" imgH="792360" progId="Word.Document.12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665660" y="4419600"/>
          <a:ext cx="1249740" cy="1082675"/>
        </p:xfrm>
        <a:graphic>
          <a:graphicData uri="http://schemas.openxmlformats.org/presentationml/2006/ole">
            <p:oleObj spid="_x0000_s2051" name="Slide" showAsIcon="1" r:id="rId4" imgW="914400" imgH="792360" progId="PowerPoint.Slide.12">
              <p:embed/>
            </p:oleObj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96200" y="3489325"/>
          <a:ext cx="1161782" cy="1006475"/>
        </p:xfrm>
        <a:graphic>
          <a:graphicData uri="http://schemas.openxmlformats.org/presentationml/2006/ole">
            <p:oleObj spid="_x0000_s2053" name="Presentation" showAsIcon="1" r:id="rId5" imgW="914400" imgH="792360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800"/>
            <a:ext cx="7799294" cy="6858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Трећа фаза истраживања</a:t>
            </a:r>
            <a:r>
              <a:rPr lang="sr-Cyrl-RS" sz="32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219200"/>
            <a:ext cx="7391400" cy="5334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Путовање</a:t>
            </a:r>
            <a:endParaRPr lang="en-US" sz="2400" u="sng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Избор превозног средства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Израда ћилима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Смишљамо песму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Изненадна околност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Ход по блатњавој подлози</a:t>
            </a:r>
            <a:endParaRPr lang="sr-Cyrl-RS" sz="2400" b="1" i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91400" y="1736725"/>
          <a:ext cx="1161782" cy="1006475"/>
        </p:xfrm>
        <a:graphic>
          <a:graphicData uri="http://schemas.openxmlformats.org/presentationml/2006/ole">
            <p:oleObj spid="_x0000_s3074" name="Document" showAsIcon="1" r:id="rId3" imgW="914400" imgH="792360" progId="Word.Document.12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315200" y="5013325"/>
          <a:ext cx="1337699" cy="1158875"/>
        </p:xfrm>
        <a:graphic>
          <a:graphicData uri="http://schemas.openxmlformats.org/presentationml/2006/ole">
            <p:oleObj spid="_x0000_s3075" name="Slide" showAsIcon="1" r:id="rId4" imgW="914400" imgH="792360" progId="PowerPoint.Slide.12">
              <p:embed/>
            </p:oleObj>
          </a:graphicData>
        </a:graphic>
      </p:graphicFrame>
      <p:graphicFrame>
        <p:nvGraphicFramePr>
          <p:cNvPr id="3076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91387" y="3352800"/>
          <a:ext cx="1319213" cy="1143000"/>
        </p:xfrm>
        <a:graphic>
          <a:graphicData uri="http://schemas.openxmlformats.org/presentationml/2006/ole">
            <p:oleObj spid="_x0000_s3076" name="Presentation" showAsIcon="1" r:id="rId5" imgW="914400" imgH="792360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7261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Четврта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752600"/>
            <a:ext cx="7772400" cy="53340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Циркус</a:t>
            </a:r>
          </a:p>
          <a:p>
            <a:pPr>
              <a:buFont typeface="Arial" pitchFamily="34" charset="0"/>
              <a:buChar char="•"/>
            </a:pPr>
            <a:endParaRPr lang="sr-Cyrl-RS" sz="36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Обилазак, сусрети, разговори</a:t>
            </a:r>
          </a:p>
          <a:p>
            <a:pPr>
              <a:buFont typeface="Arial" pitchFamily="34" charset="0"/>
              <a:buChar char="•"/>
            </a:pPr>
            <a:endParaRPr lang="sr-Cyrl-RS" sz="36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Рад на задатку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Брига о животињама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15200" y="2727325"/>
          <a:ext cx="1161782" cy="1006475"/>
        </p:xfrm>
        <a:graphic>
          <a:graphicData uri="http://schemas.openxmlformats.org/presentationml/2006/ole">
            <p:oleObj spid="_x0000_s4098" name="Document" showAsIcon="1" r:id="rId3" imgW="914400" imgH="792360" progId="Word.Document.12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236185" y="2667000"/>
          <a:ext cx="1231415" cy="1066800"/>
        </p:xfrm>
        <a:graphic>
          <a:graphicData uri="http://schemas.openxmlformats.org/presentationml/2006/ole">
            <p:oleObj spid="_x0000_s4099" name="Slide" showAsIcon="1" r:id="rId4" imgW="914400" imgH="792360" progId="PowerPoint.Slide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953000" y="3810000"/>
          <a:ext cx="1249740" cy="1082675"/>
        </p:xfrm>
        <a:graphic>
          <a:graphicData uri="http://schemas.openxmlformats.org/presentationml/2006/ole">
            <p:oleObj spid="_x0000_s4100" name="Slide" showAsIcon="1" r:id="rId5" imgW="914400" imgH="792360" progId="PowerPoint.Slide.12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126540" y="3810000"/>
          <a:ext cx="1338263" cy="1158875"/>
        </p:xfrm>
        <a:graphic>
          <a:graphicData uri="http://schemas.openxmlformats.org/presentationml/2006/ole">
            <p:oleObj spid="_x0000_s4101" name="Slide" showAsIcon="1" r:id="rId6" imgW="914400" imgH="792360" progId="PowerPoint.Slide.12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345740" y="3810000"/>
          <a:ext cx="1231416" cy="1066800"/>
        </p:xfrm>
        <a:graphic>
          <a:graphicData uri="http://schemas.openxmlformats.org/presentationml/2006/ole">
            <p:oleObj spid="_x0000_s4102" name="Slide" showAsIcon="1" r:id="rId7" imgW="914400" imgH="792360" progId="PowerPoint.Slide.12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834501" y="5181600"/>
          <a:ext cx="1337699" cy="1158875"/>
        </p:xfrm>
        <a:graphic>
          <a:graphicData uri="http://schemas.openxmlformats.org/presentationml/2006/ole">
            <p:oleObj spid="_x0000_s4103" name="Slide" showAsIcon="1" r:id="rId8" imgW="914400" imgH="792360" progId="PowerPoint.Slide.12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172200" y="5181600"/>
          <a:ext cx="1231416" cy="1066800"/>
        </p:xfrm>
        <a:graphic>
          <a:graphicData uri="http://schemas.openxmlformats.org/presentationml/2006/ole">
            <p:oleObj spid="_x0000_s4104" name="Slide" showAsIcon="1" r:id="rId9" imgW="914400" imgH="792360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9547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Пета фаза истраживања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990600"/>
            <a:ext cx="7543800" cy="61722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u="sng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Повратак- рефлексија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Пантомима облачења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Ход по блатњавој подлози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Лет на чаробном ћилиму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Долазак у вртић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Разговор</a:t>
            </a:r>
          </a:p>
          <a:p>
            <a:pPr>
              <a:buFont typeface="Arial" pitchFamily="34" charset="0"/>
              <a:buChar char="•"/>
            </a:pPr>
            <a:endParaRPr lang="sr-Cyrl-R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Презентација пројекта родитељима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249385" y="5410200"/>
          <a:ext cx="1513615" cy="1311275"/>
        </p:xfrm>
        <a:graphic>
          <a:graphicData uri="http://schemas.openxmlformats.org/presentationml/2006/ole">
            <p:oleObj spid="_x0000_s5123" name="Slide" showAsIcon="1" r:id="rId3" imgW="914400" imgH="792360" progId="PowerPoint.Slide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391400" y="2819400"/>
          <a:ext cx="1249740" cy="1082675"/>
        </p:xfrm>
        <a:graphic>
          <a:graphicData uri="http://schemas.openxmlformats.org/presentationml/2006/ole">
            <p:oleObj spid="_x0000_s5124" name="Document" showAsIcon="1" r:id="rId4" imgW="914400" imgH="79236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800"/>
            <a:ext cx="7799294" cy="7620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дете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48768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имагинације и чулне свесности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говорних способности и дескриптивног језика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способности визуализације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(замишљања слика које нису унапред предочене)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Стечена искуства у тимском раду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Заједничка посвећеност испуњавању одговарајућег задатка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 истраживачких способности-откривање и искуствено проживљавање непознатих средина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353" y="304800"/>
            <a:ext cx="7799294" cy="6858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васпитача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762000"/>
            <a:ext cx="8610600" cy="57912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Успостављање стандарда у раду(компетентан и задовољан едукатор)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Сагледавање курикулума као целине а не као одвојених области учења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Имплементација и интеграција  већ познатих драмских техника у нову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Професионална оснаженост у примени нове технике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Свесно позиционирање детета као компетентног учесника у процесу учења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Улога добро информисаног и компетентног партнера деце који делује изнутра на самопоуздање, помаже и усмерава </a:t>
            </a: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381000"/>
            <a:ext cx="7799294" cy="838200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Добит за родитеља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799"/>
            <a:ext cx="7239000" cy="4572001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Отвореност у приступу курикулуму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Могућност сагледавања дечјег напредовања у различитим аспектима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развоја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Могућност укључивања у креирање васпитно-образовног плана и програма</a:t>
            </a: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Стицање поверења у дете и сам процес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sr-Cyrl-RS" sz="24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Примена ове технике и у кругу породице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1259541"/>
          </a:xfrm>
        </p:spPr>
        <p:txBody>
          <a:bodyPr/>
          <a:lstStyle/>
          <a:p>
            <a:pPr algn="ctr"/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Наредни</a:t>
            </a:r>
            <a:r>
              <a:rPr lang="sr-Cyrl-RS" sz="32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кораци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239000" cy="495300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Презентација рада колегама из других вртића</a:t>
            </a: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Примена драмског метода у свим васпитно-образовним областима</a:t>
            </a: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Укључивање родитеља у креирање програма</a:t>
            </a: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Оснивање драмског клуба за децу и родитеље</a:t>
            </a:r>
            <a:endParaRPr lang="en-U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sr-Cyrl-RS" sz="2600" dirty="0" smtClean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26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Планирање новог пројекта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8259"/>
            <a:ext cx="7862047" cy="802341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Литература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3340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Група аутора (2009): Приручник за васпитаче из методике почетних математичких појмова, </a:t>
            </a:r>
            <a:r>
              <a:rPr lang="sr-Latn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STYLOS-ART,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Београд</a:t>
            </a:r>
          </a:p>
          <a:p>
            <a:pPr>
              <a:buFontTx/>
              <a:buChar char="-"/>
            </a:pP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Бојовић, Д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( 2009)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x-none" sz="24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Моћ маште, моћ покрета, Центар за примењену психологију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,Београд</a:t>
            </a:r>
          </a:p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Ђурђев М., Лукач В. (2009): Приручник из музичког васпитања, </a:t>
            </a:r>
            <a:r>
              <a:rPr lang="sr-Latn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STYLOS-ART, </a:t>
            </a: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Београд</a:t>
            </a:r>
          </a:p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Бојовић, Д. (2014): Од питања до сазнања, деца у свету драмског истраживања, Центар за примењену психологију,Београд</a:t>
            </a:r>
          </a:p>
          <a:p>
            <a:pPr>
              <a:buFontTx/>
              <a:buChar char="-"/>
            </a:pPr>
            <a:r>
              <a:rPr lang="sr-Cyrl-RS" sz="2400" dirty="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Шаин М.,Чарапић С. (2012), Корако по корак 3, Креативни центар, Београд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3592</TotalTime>
  <Words>672</Words>
  <Application>Microsoft Office PowerPoint</Application>
  <PresentationFormat>On-screen Show (4:3)</PresentationFormat>
  <Paragraphs>161</Paragraphs>
  <Slides>18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Trek</vt:lpstr>
      <vt:lpstr>Document</vt:lpstr>
      <vt:lpstr>Slide</vt:lpstr>
      <vt:lpstr>Microsoft Office Word Document</vt:lpstr>
      <vt:lpstr>Presentation</vt:lpstr>
      <vt:lpstr>ПРЕЗEНТАЦИЈА</vt:lpstr>
      <vt:lpstr>Slide 2</vt:lpstr>
      <vt:lpstr>Циљеви</vt:lpstr>
      <vt:lpstr>Задаци</vt:lpstr>
      <vt:lpstr>Појам технике</vt:lpstr>
      <vt:lpstr>ТРИ НАЧИНА</vt:lpstr>
      <vt:lpstr>Мотив за одабир теме</vt:lpstr>
      <vt:lpstr>Slide 8</vt:lpstr>
      <vt:lpstr>Фазе истраживања-прва фаза</vt:lpstr>
      <vt:lpstr>Друга фаза истраживања</vt:lpstr>
      <vt:lpstr>Трећа фаза истраживања  </vt:lpstr>
      <vt:lpstr>Четврта фаза истраживања</vt:lpstr>
      <vt:lpstr>Пета фаза истраживања</vt:lpstr>
      <vt:lpstr>Добит за дете</vt:lpstr>
      <vt:lpstr>Добит за васпитача</vt:lpstr>
      <vt:lpstr>Добит за родитеља</vt:lpstr>
      <vt:lpstr>Наредни кораци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Презентација</dc:title>
  <dc:creator>Emina</dc:creator>
  <cp:lastModifiedBy>Emina</cp:lastModifiedBy>
  <cp:revision>502</cp:revision>
  <dcterms:created xsi:type="dcterms:W3CDTF">2013-12-18T18:18:41Z</dcterms:created>
  <dcterms:modified xsi:type="dcterms:W3CDTF">2015-08-13T12:10:23Z</dcterms:modified>
</cp:coreProperties>
</file>